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5" d="100"/>
          <a:sy n="125" d="100"/>
        </p:scale>
        <p:origin x="-7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2887-C70A-5440-947B-A7302471368D}" type="datetimeFigureOut">
              <a:rPr lang="it-IT" smtClean="0"/>
              <a:t>31/01/16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D6524-1BA2-A549-9EA1-A9D76291FE0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7261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2887-C70A-5440-947B-A7302471368D}" type="datetimeFigureOut">
              <a:rPr lang="it-IT" smtClean="0"/>
              <a:t>31/01/16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D6524-1BA2-A549-9EA1-A9D76291FE0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1533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2887-C70A-5440-947B-A7302471368D}" type="datetimeFigureOut">
              <a:rPr lang="it-IT" smtClean="0"/>
              <a:t>31/01/16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D6524-1BA2-A549-9EA1-A9D76291FE0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3885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2887-C70A-5440-947B-A7302471368D}" type="datetimeFigureOut">
              <a:rPr lang="it-IT" smtClean="0"/>
              <a:t>31/01/16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D6524-1BA2-A549-9EA1-A9D76291FE0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3005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2887-C70A-5440-947B-A7302471368D}" type="datetimeFigureOut">
              <a:rPr lang="it-IT" smtClean="0"/>
              <a:t>31/01/16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D6524-1BA2-A549-9EA1-A9D76291FE0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8587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2887-C70A-5440-947B-A7302471368D}" type="datetimeFigureOut">
              <a:rPr lang="it-IT" smtClean="0"/>
              <a:t>31/01/16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D6524-1BA2-A549-9EA1-A9D76291FE0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6736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2887-C70A-5440-947B-A7302471368D}" type="datetimeFigureOut">
              <a:rPr lang="it-IT" smtClean="0"/>
              <a:t>31/01/16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D6524-1BA2-A549-9EA1-A9D76291FE0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6456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2887-C70A-5440-947B-A7302471368D}" type="datetimeFigureOut">
              <a:rPr lang="it-IT" smtClean="0"/>
              <a:t>31/01/16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D6524-1BA2-A549-9EA1-A9D76291FE0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2513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2887-C70A-5440-947B-A7302471368D}" type="datetimeFigureOut">
              <a:rPr lang="it-IT" smtClean="0"/>
              <a:t>31/01/16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D6524-1BA2-A549-9EA1-A9D76291FE0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2287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2887-C70A-5440-947B-A7302471368D}" type="datetimeFigureOut">
              <a:rPr lang="it-IT" smtClean="0"/>
              <a:t>31/01/16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D6524-1BA2-A549-9EA1-A9D76291FE0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9069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2887-C70A-5440-947B-A7302471368D}" type="datetimeFigureOut">
              <a:rPr lang="it-IT" smtClean="0"/>
              <a:t>31/01/16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D6524-1BA2-A549-9EA1-A9D76291FE0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0094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A2887-C70A-5440-947B-A7302471368D}" type="datetimeFigureOut">
              <a:rPr lang="it-IT" smtClean="0"/>
              <a:t>31/01/16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D6524-1BA2-A549-9EA1-A9D76291FE0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2863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956560" y="406400"/>
            <a:ext cx="2975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CROMATOGRAFIA  SU  CARTA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87680" y="1046480"/>
            <a:ext cx="264687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MATERIALI:</a:t>
            </a:r>
          </a:p>
          <a:p>
            <a:pPr marL="285750" indent="-285750">
              <a:buFont typeface="Arial"/>
              <a:buChar char="•"/>
            </a:pPr>
            <a:r>
              <a:rPr lang="it-IT" dirty="0" smtClean="0"/>
              <a:t>Foglia di spinacio</a:t>
            </a:r>
          </a:p>
          <a:p>
            <a:pPr marL="285750" indent="-285750">
              <a:buFont typeface="Arial"/>
              <a:buChar char="•"/>
            </a:pPr>
            <a:r>
              <a:rPr lang="it-IT" dirty="0" smtClean="0"/>
              <a:t>Alcool etilico (solvente)</a:t>
            </a:r>
          </a:p>
          <a:p>
            <a:pPr marL="285750" indent="-285750">
              <a:buFont typeface="Arial"/>
              <a:buChar char="•"/>
            </a:pPr>
            <a:r>
              <a:rPr lang="it-IT" dirty="0" smtClean="0"/>
              <a:t>Acetone (Eluente)</a:t>
            </a:r>
          </a:p>
          <a:p>
            <a:pPr marL="285750" indent="-285750">
              <a:buFont typeface="Arial"/>
              <a:buChar char="•"/>
            </a:pPr>
            <a:r>
              <a:rPr lang="it-IT" dirty="0" smtClean="0"/>
              <a:t>Striscia di carta ruvida</a:t>
            </a:r>
          </a:p>
          <a:p>
            <a:pPr marL="285750" indent="-285750">
              <a:buFont typeface="Arial"/>
              <a:buChar char="•"/>
            </a:pPr>
            <a:r>
              <a:rPr lang="it-IT" dirty="0" smtClean="0"/>
              <a:t>Pipetta Pasteur</a:t>
            </a:r>
          </a:p>
          <a:p>
            <a:pPr marL="285750" indent="-285750">
              <a:buFont typeface="Arial"/>
              <a:buChar char="•"/>
            </a:pPr>
            <a:r>
              <a:rPr lang="it-IT" dirty="0" smtClean="0"/>
              <a:t>Vasetto in vetro</a:t>
            </a:r>
          </a:p>
          <a:p>
            <a:pPr marL="285750" indent="-285750">
              <a:buFont typeface="Arial"/>
              <a:buChar char="•"/>
            </a:pPr>
            <a:r>
              <a:rPr lang="it-IT" dirty="0" smtClean="0"/>
              <a:t>Bicchiere </a:t>
            </a:r>
            <a:endParaRPr lang="it-IT" dirty="0"/>
          </a:p>
          <a:p>
            <a:pPr marL="285750" indent="-285750">
              <a:buFont typeface="Arial"/>
              <a:buChar char="•"/>
            </a:pP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660400" y="4282778"/>
            <a:ext cx="77012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Nelle foglie di piante verdi sono presenti varie forme di </a:t>
            </a:r>
            <a:r>
              <a:rPr lang="it-IT" b="1" dirty="0">
                <a:solidFill>
                  <a:srgbClr val="008000"/>
                </a:solidFill>
              </a:rPr>
              <a:t>clorofilla </a:t>
            </a:r>
            <a:r>
              <a:rPr lang="it-IT" dirty="0"/>
              <a:t>(clorofilla a e clorofilla b) associate a pigmenti come il </a:t>
            </a:r>
            <a:r>
              <a:rPr lang="it-IT" b="1" dirty="0">
                <a:solidFill>
                  <a:srgbClr val="FF0000"/>
                </a:solidFill>
              </a:rPr>
              <a:t>β-carotene </a:t>
            </a:r>
            <a:r>
              <a:rPr lang="it-IT" dirty="0"/>
              <a:t>(rosso) e la </a:t>
            </a:r>
            <a:r>
              <a:rPr lang="it-IT" b="1" dirty="0">
                <a:solidFill>
                  <a:srgbClr val="FFFF00"/>
                </a:solidFill>
              </a:rPr>
              <a:t>xantofilla </a:t>
            </a:r>
            <a:r>
              <a:rPr lang="it-IT" dirty="0"/>
              <a:t>(giallo). </a:t>
            </a:r>
            <a:endParaRPr lang="it-IT" dirty="0" smtClean="0"/>
          </a:p>
          <a:p>
            <a:r>
              <a:rPr lang="it-IT" dirty="0" smtClean="0"/>
              <a:t>Queste </a:t>
            </a:r>
            <a:r>
              <a:rPr lang="it-IT" dirty="0"/>
              <a:t>sostanze possono essere estratte dalle foglie verdi tramite alcol etilico e successivamente separate </a:t>
            </a:r>
            <a:r>
              <a:rPr lang="it-IT" dirty="0" smtClean="0"/>
              <a:t>perché di diverse dimensioni e peso.</a:t>
            </a:r>
            <a:endParaRPr lang="it-IT" dirty="0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9323" y="1198881"/>
            <a:ext cx="3742956" cy="243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789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86080" y="1669039"/>
            <a:ext cx="521208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I pigmenti delle foglie </a:t>
            </a:r>
            <a:r>
              <a:rPr lang="it-IT" dirty="0" smtClean="0"/>
              <a:t>presenti nel liquido di spinacio sciolto si </a:t>
            </a:r>
            <a:r>
              <a:rPr lang="it-IT" dirty="0"/>
              <a:t>separano </a:t>
            </a:r>
            <a:r>
              <a:rPr lang="it-IT" dirty="0" smtClean="0"/>
              <a:t>infatti </a:t>
            </a:r>
            <a:r>
              <a:rPr lang="it-IT" dirty="0"/>
              <a:t>base al peso. </a:t>
            </a:r>
            <a:endParaRPr lang="it-IT" dirty="0" smtClean="0"/>
          </a:p>
          <a:p>
            <a:r>
              <a:rPr lang="it-IT" dirty="0" smtClean="0"/>
              <a:t>L’acetone libera nella carta (formata da piccoli canali) i diversi pigmenti presenti nella goccia di liquido e li trascina </a:t>
            </a:r>
            <a:r>
              <a:rPr lang="it-IT" dirty="0"/>
              <a:t>verso l’alto. </a:t>
            </a:r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I </a:t>
            </a:r>
            <a:r>
              <a:rPr lang="it-IT" dirty="0"/>
              <a:t>pigmenti più pesanti si fermano prima perché sono i più lenti. Quelli che si fermano più in alto sono invece i più leggeri e corrono velocemente sulla striscia di carta.</a:t>
            </a:r>
          </a:p>
          <a:p>
            <a:r>
              <a:rPr lang="it-IT" dirty="0"/>
              <a:t> 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386080" y="394454"/>
            <a:ext cx="83388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Con la pipetta depositare una goccia nella striscia di carta al disopra del liquido di corsa</a:t>
            </a:r>
          </a:p>
          <a:p>
            <a:r>
              <a:rPr lang="it-IT" dirty="0" smtClean="0"/>
              <a:t>(acetone)</a:t>
            </a:r>
            <a:endParaRPr lang="it-IT" dirty="0"/>
          </a:p>
        </p:txBody>
      </p:sp>
      <p:pic>
        <p:nvPicPr>
          <p:cNvPr id="8" name="Immagine 7" descr="striscia cromatografic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519" y="1029704"/>
            <a:ext cx="2568307" cy="5286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465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478" y="487680"/>
            <a:ext cx="8243888" cy="564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321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177</Words>
  <Application>Microsoft Macintosh PowerPoint</Application>
  <PresentationFormat>Presentazione su schermo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Valeria Vecchi</dc:creator>
  <cp:lastModifiedBy>Valeria Vecchi</cp:lastModifiedBy>
  <cp:revision>5</cp:revision>
  <dcterms:created xsi:type="dcterms:W3CDTF">2016-01-31T08:59:36Z</dcterms:created>
  <dcterms:modified xsi:type="dcterms:W3CDTF">2016-01-31T16:16:14Z</dcterms:modified>
</cp:coreProperties>
</file>